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4" r:id="rId1"/>
  </p:sldMasterIdLst>
  <p:sldIdLst>
    <p:sldId id="276" r:id="rId2"/>
    <p:sldId id="279" r:id="rId3"/>
    <p:sldId id="280" r:id="rId4"/>
    <p:sldId id="281" r:id="rId5"/>
    <p:sldId id="282" r:id="rId6"/>
    <p:sldId id="283" r:id="rId7"/>
    <p:sldId id="277" r:id="rId8"/>
    <p:sldId id="258" r:id="rId9"/>
    <p:sldId id="256" r:id="rId10"/>
    <p:sldId id="257" r:id="rId11"/>
    <p:sldId id="259" r:id="rId12"/>
    <p:sldId id="261" r:id="rId13"/>
    <p:sldId id="262" r:id="rId14"/>
    <p:sldId id="263" r:id="rId15"/>
    <p:sldId id="264" r:id="rId16"/>
    <p:sldId id="265" r:id="rId17"/>
    <p:sldId id="266" r:id="rId18"/>
    <p:sldId id="278" r:id="rId19"/>
    <p:sldId id="272"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04"/>
  </p:normalViewPr>
  <p:slideViewPr>
    <p:cSldViewPr snapToGrid="0" snapToObjects="1">
      <p:cViewPr varScale="1">
        <p:scale>
          <a:sx n="113" d="100"/>
          <a:sy n="113" d="100"/>
        </p:scale>
        <p:origin x="5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878E0-67FB-5E40-97D8-F6A435B2C00E}" type="doc">
      <dgm:prSet loTypeId="urn:microsoft.com/office/officeart/2005/8/layout/hChevron3" loCatId="" qsTypeId="urn:microsoft.com/office/officeart/2005/8/quickstyle/simple1" qsCatId="simple" csTypeId="urn:microsoft.com/office/officeart/2005/8/colors/colorful1" csCatId="colorful" phldr="1"/>
      <dgm:spPr/>
    </dgm:pt>
    <dgm:pt modelId="{E11C57CC-EF67-C142-853B-EFE863BC09F1}">
      <dgm:prSet phldrT="[Text]"/>
      <dgm:spPr/>
      <dgm:t>
        <a:bodyPr/>
        <a:lstStyle/>
        <a:p>
          <a:r>
            <a:rPr lang="en-US" dirty="0"/>
            <a:t>Skeleton Argument</a:t>
          </a:r>
        </a:p>
      </dgm:t>
    </dgm:pt>
    <dgm:pt modelId="{93B4F27A-21A0-EC41-A894-F827B006BD6A}" type="parTrans" cxnId="{BAD1A2BD-DDB6-3042-BA00-858D21E7FC33}">
      <dgm:prSet/>
      <dgm:spPr/>
      <dgm:t>
        <a:bodyPr/>
        <a:lstStyle/>
        <a:p>
          <a:endParaRPr lang="en-US"/>
        </a:p>
      </dgm:t>
    </dgm:pt>
    <dgm:pt modelId="{61E1D3DD-76F4-0849-B3EA-7497BF3049EE}" type="sibTrans" cxnId="{BAD1A2BD-DDB6-3042-BA00-858D21E7FC33}">
      <dgm:prSet/>
      <dgm:spPr/>
      <dgm:t>
        <a:bodyPr/>
        <a:lstStyle/>
        <a:p>
          <a:endParaRPr lang="en-US"/>
        </a:p>
      </dgm:t>
    </dgm:pt>
    <dgm:pt modelId="{C2A1B15B-CB0B-DA41-A88F-66610D867609}">
      <dgm:prSet phldrT="[Text]"/>
      <dgm:spPr/>
      <dgm:t>
        <a:bodyPr/>
        <a:lstStyle/>
        <a:p>
          <a:r>
            <a:rPr lang="en-US" dirty="0"/>
            <a:t>Authorities</a:t>
          </a:r>
        </a:p>
      </dgm:t>
    </dgm:pt>
    <dgm:pt modelId="{D208A999-2CE2-0144-8556-35E1FCF9548C}" type="parTrans" cxnId="{22457683-AC36-564F-BBD6-EEE8CA60293C}">
      <dgm:prSet/>
      <dgm:spPr/>
      <dgm:t>
        <a:bodyPr/>
        <a:lstStyle/>
        <a:p>
          <a:endParaRPr lang="en-US"/>
        </a:p>
      </dgm:t>
    </dgm:pt>
    <dgm:pt modelId="{345302BC-6D3E-6248-924C-5AC5CDA7E5B5}" type="sibTrans" cxnId="{22457683-AC36-564F-BBD6-EEE8CA60293C}">
      <dgm:prSet/>
      <dgm:spPr/>
      <dgm:t>
        <a:bodyPr/>
        <a:lstStyle/>
        <a:p>
          <a:endParaRPr lang="en-US"/>
        </a:p>
      </dgm:t>
    </dgm:pt>
    <dgm:pt modelId="{0BBC3342-8749-A947-8974-E718178B6288}">
      <dgm:prSet phldrT="[Text]"/>
      <dgm:spPr/>
      <dgm:t>
        <a:bodyPr/>
        <a:lstStyle/>
        <a:p>
          <a:r>
            <a:rPr lang="en-US" dirty="0"/>
            <a:t>Contents Page</a:t>
          </a:r>
        </a:p>
      </dgm:t>
    </dgm:pt>
    <dgm:pt modelId="{BC87206D-2CD9-B844-A234-863AC1DE949B}" type="parTrans" cxnId="{4420178A-6A82-F642-A796-A4B8AA81C57B}">
      <dgm:prSet/>
      <dgm:spPr/>
      <dgm:t>
        <a:bodyPr/>
        <a:lstStyle/>
        <a:p>
          <a:endParaRPr lang="en-US"/>
        </a:p>
      </dgm:t>
    </dgm:pt>
    <dgm:pt modelId="{F55AD22A-AF43-3148-AF45-E231C95B0B31}" type="sibTrans" cxnId="{4420178A-6A82-F642-A796-A4B8AA81C57B}">
      <dgm:prSet/>
      <dgm:spPr/>
      <dgm:t>
        <a:bodyPr/>
        <a:lstStyle/>
        <a:p>
          <a:endParaRPr lang="en-US"/>
        </a:p>
      </dgm:t>
    </dgm:pt>
    <dgm:pt modelId="{F48DF14B-1A30-3A47-AA65-A57259A0AECF}">
      <dgm:prSet phldrT="[Text]"/>
      <dgm:spPr/>
      <dgm:t>
        <a:bodyPr/>
        <a:lstStyle/>
        <a:p>
          <a:r>
            <a:rPr lang="en-US" dirty="0"/>
            <a:t>Moot Problem</a:t>
          </a:r>
        </a:p>
      </dgm:t>
    </dgm:pt>
    <dgm:pt modelId="{24F074BF-1192-8247-8F0E-D079F830FE82}" type="parTrans" cxnId="{4DF7769E-2E57-1B4F-B0BB-A009F6E704B9}">
      <dgm:prSet/>
      <dgm:spPr/>
      <dgm:t>
        <a:bodyPr/>
        <a:lstStyle/>
        <a:p>
          <a:endParaRPr lang="en-US"/>
        </a:p>
      </dgm:t>
    </dgm:pt>
    <dgm:pt modelId="{DCD8CF6F-F7EA-F043-AB00-FE5355D08B61}" type="sibTrans" cxnId="{4DF7769E-2E57-1B4F-B0BB-A009F6E704B9}">
      <dgm:prSet/>
      <dgm:spPr/>
      <dgm:t>
        <a:bodyPr/>
        <a:lstStyle/>
        <a:p>
          <a:endParaRPr lang="en-US"/>
        </a:p>
      </dgm:t>
    </dgm:pt>
    <dgm:pt modelId="{E1007D86-45E0-D641-BD25-A2416E1EDDD7}" type="pres">
      <dgm:prSet presAssocID="{D7D878E0-67FB-5E40-97D8-F6A435B2C00E}" presName="Name0" presStyleCnt="0">
        <dgm:presLayoutVars>
          <dgm:dir/>
          <dgm:resizeHandles val="exact"/>
        </dgm:presLayoutVars>
      </dgm:prSet>
      <dgm:spPr/>
    </dgm:pt>
    <dgm:pt modelId="{31367E50-9875-9C4C-9EA4-C121193817E7}" type="pres">
      <dgm:prSet presAssocID="{E11C57CC-EF67-C142-853B-EFE863BC09F1}" presName="parTxOnly" presStyleLbl="node1" presStyleIdx="0" presStyleCnt="4">
        <dgm:presLayoutVars>
          <dgm:bulletEnabled val="1"/>
        </dgm:presLayoutVars>
      </dgm:prSet>
      <dgm:spPr/>
    </dgm:pt>
    <dgm:pt modelId="{46BB9F0D-65CB-B840-A5B4-5040685C6EA8}" type="pres">
      <dgm:prSet presAssocID="{61E1D3DD-76F4-0849-B3EA-7497BF3049EE}" presName="parSpace" presStyleCnt="0"/>
      <dgm:spPr/>
    </dgm:pt>
    <dgm:pt modelId="{C9F305C8-F5EB-BD43-B248-5AC6A6543D9D}" type="pres">
      <dgm:prSet presAssocID="{0BBC3342-8749-A947-8974-E718178B6288}" presName="parTxOnly" presStyleLbl="node1" presStyleIdx="1" presStyleCnt="4">
        <dgm:presLayoutVars>
          <dgm:bulletEnabled val="1"/>
        </dgm:presLayoutVars>
      </dgm:prSet>
      <dgm:spPr/>
    </dgm:pt>
    <dgm:pt modelId="{255DED61-3579-474D-8220-E8996983ABA7}" type="pres">
      <dgm:prSet presAssocID="{F55AD22A-AF43-3148-AF45-E231C95B0B31}" presName="parSpace" presStyleCnt="0"/>
      <dgm:spPr/>
    </dgm:pt>
    <dgm:pt modelId="{60AB240A-7E08-4E4D-8BA2-FA2FECD4706A}" type="pres">
      <dgm:prSet presAssocID="{F48DF14B-1A30-3A47-AA65-A57259A0AECF}" presName="parTxOnly" presStyleLbl="node1" presStyleIdx="2" presStyleCnt="4">
        <dgm:presLayoutVars>
          <dgm:bulletEnabled val="1"/>
        </dgm:presLayoutVars>
      </dgm:prSet>
      <dgm:spPr/>
    </dgm:pt>
    <dgm:pt modelId="{B9C7700F-5705-AB4A-BE20-85A7B1E4EC8A}" type="pres">
      <dgm:prSet presAssocID="{DCD8CF6F-F7EA-F043-AB00-FE5355D08B61}" presName="parSpace" presStyleCnt="0"/>
      <dgm:spPr/>
    </dgm:pt>
    <dgm:pt modelId="{E0AE6CBD-ED37-5442-B21B-B48430BE2FF7}" type="pres">
      <dgm:prSet presAssocID="{C2A1B15B-CB0B-DA41-A88F-66610D867609}" presName="parTxOnly" presStyleLbl="node1" presStyleIdx="3" presStyleCnt="4">
        <dgm:presLayoutVars>
          <dgm:bulletEnabled val="1"/>
        </dgm:presLayoutVars>
      </dgm:prSet>
      <dgm:spPr/>
    </dgm:pt>
  </dgm:ptLst>
  <dgm:cxnLst>
    <dgm:cxn modelId="{EEBCC518-22B7-1449-9377-94BBA2967CEC}" type="presOf" srcId="{F48DF14B-1A30-3A47-AA65-A57259A0AECF}" destId="{60AB240A-7E08-4E4D-8BA2-FA2FECD4706A}" srcOrd="0" destOrd="0" presId="urn:microsoft.com/office/officeart/2005/8/layout/hChevron3"/>
    <dgm:cxn modelId="{E8104358-517F-0049-B19C-27B0B1D80A79}" type="presOf" srcId="{0BBC3342-8749-A947-8974-E718178B6288}" destId="{C9F305C8-F5EB-BD43-B248-5AC6A6543D9D}" srcOrd="0" destOrd="0" presId="urn:microsoft.com/office/officeart/2005/8/layout/hChevron3"/>
    <dgm:cxn modelId="{22457683-AC36-564F-BBD6-EEE8CA60293C}" srcId="{D7D878E0-67FB-5E40-97D8-F6A435B2C00E}" destId="{C2A1B15B-CB0B-DA41-A88F-66610D867609}" srcOrd="3" destOrd="0" parTransId="{D208A999-2CE2-0144-8556-35E1FCF9548C}" sibTransId="{345302BC-6D3E-6248-924C-5AC5CDA7E5B5}"/>
    <dgm:cxn modelId="{4420178A-6A82-F642-A796-A4B8AA81C57B}" srcId="{D7D878E0-67FB-5E40-97D8-F6A435B2C00E}" destId="{0BBC3342-8749-A947-8974-E718178B6288}" srcOrd="1" destOrd="0" parTransId="{BC87206D-2CD9-B844-A234-863AC1DE949B}" sibTransId="{F55AD22A-AF43-3148-AF45-E231C95B0B31}"/>
    <dgm:cxn modelId="{4DF7769E-2E57-1B4F-B0BB-A009F6E704B9}" srcId="{D7D878E0-67FB-5E40-97D8-F6A435B2C00E}" destId="{F48DF14B-1A30-3A47-AA65-A57259A0AECF}" srcOrd="2" destOrd="0" parTransId="{24F074BF-1192-8247-8F0E-D079F830FE82}" sibTransId="{DCD8CF6F-F7EA-F043-AB00-FE5355D08B61}"/>
    <dgm:cxn modelId="{BAD1A2BD-DDB6-3042-BA00-858D21E7FC33}" srcId="{D7D878E0-67FB-5E40-97D8-F6A435B2C00E}" destId="{E11C57CC-EF67-C142-853B-EFE863BC09F1}" srcOrd="0" destOrd="0" parTransId="{93B4F27A-21A0-EC41-A894-F827B006BD6A}" sibTransId="{61E1D3DD-76F4-0849-B3EA-7497BF3049EE}"/>
    <dgm:cxn modelId="{A62C54C4-B8CC-EF45-9F81-759CA097FA14}" type="presOf" srcId="{E11C57CC-EF67-C142-853B-EFE863BC09F1}" destId="{31367E50-9875-9C4C-9EA4-C121193817E7}" srcOrd="0" destOrd="0" presId="urn:microsoft.com/office/officeart/2005/8/layout/hChevron3"/>
    <dgm:cxn modelId="{7A4F5FED-1B09-CF47-8364-04836081BE22}" type="presOf" srcId="{C2A1B15B-CB0B-DA41-A88F-66610D867609}" destId="{E0AE6CBD-ED37-5442-B21B-B48430BE2FF7}" srcOrd="0" destOrd="0" presId="urn:microsoft.com/office/officeart/2005/8/layout/hChevron3"/>
    <dgm:cxn modelId="{9E74B3FE-7C24-E147-A072-0A1EEB540B01}" type="presOf" srcId="{D7D878E0-67FB-5E40-97D8-F6A435B2C00E}" destId="{E1007D86-45E0-D641-BD25-A2416E1EDDD7}" srcOrd="0" destOrd="0" presId="urn:microsoft.com/office/officeart/2005/8/layout/hChevron3"/>
    <dgm:cxn modelId="{000FCDCC-4417-5E42-ADB6-C9AE54E220C4}" type="presParOf" srcId="{E1007D86-45E0-D641-BD25-A2416E1EDDD7}" destId="{31367E50-9875-9C4C-9EA4-C121193817E7}" srcOrd="0" destOrd="0" presId="urn:microsoft.com/office/officeart/2005/8/layout/hChevron3"/>
    <dgm:cxn modelId="{A8AE23C8-5AFB-6646-9EB9-8E9EB6F14ED0}" type="presParOf" srcId="{E1007D86-45E0-D641-BD25-A2416E1EDDD7}" destId="{46BB9F0D-65CB-B840-A5B4-5040685C6EA8}" srcOrd="1" destOrd="0" presId="urn:microsoft.com/office/officeart/2005/8/layout/hChevron3"/>
    <dgm:cxn modelId="{9EF25F07-CAA4-9B45-86C4-CF4A57301873}" type="presParOf" srcId="{E1007D86-45E0-D641-BD25-A2416E1EDDD7}" destId="{C9F305C8-F5EB-BD43-B248-5AC6A6543D9D}" srcOrd="2" destOrd="0" presId="urn:microsoft.com/office/officeart/2005/8/layout/hChevron3"/>
    <dgm:cxn modelId="{4DA6A6A6-50FD-674A-B70D-3749E19F5D31}" type="presParOf" srcId="{E1007D86-45E0-D641-BD25-A2416E1EDDD7}" destId="{255DED61-3579-474D-8220-E8996983ABA7}" srcOrd="3" destOrd="0" presId="urn:microsoft.com/office/officeart/2005/8/layout/hChevron3"/>
    <dgm:cxn modelId="{DE0448A4-201A-6940-AF03-0E10CFDBA287}" type="presParOf" srcId="{E1007D86-45E0-D641-BD25-A2416E1EDDD7}" destId="{60AB240A-7E08-4E4D-8BA2-FA2FECD4706A}" srcOrd="4" destOrd="0" presId="urn:microsoft.com/office/officeart/2005/8/layout/hChevron3"/>
    <dgm:cxn modelId="{F9B1BA66-D9D0-4D46-9D66-7E6689E2E878}" type="presParOf" srcId="{E1007D86-45E0-D641-BD25-A2416E1EDDD7}" destId="{B9C7700F-5705-AB4A-BE20-85A7B1E4EC8A}" srcOrd="5" destOrd="0" presId="urn:microsoft.com/office/officeart/2005/8/layout/hChevron3"/>
    <dgm:cxn modelId="{5DC41B3F-2E9F-A642-8940-4E86D9D5270F}" type="presParOf" srcId="{E1007D86-45E0-D641-BD25-A2416E1EDDD7}" destId="{E0AE6CBD-ED37-5442-B21B-B48430BE2FF7}"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C74E79-A32A-E14D-87D7-8C5F60A963D0}" type="doc">
      <dgm:prSet loTypeId="urn:microsoft.com/office/officeart/2005/8/layout/default" loCatId="" qsTypeId="urn:microsoft.com/office/officeart/2005/8/quickstyle/simple1" qsCatId="simple" csTypeId="urn:microsoft.com/office/officeart/2005/8/colors/colorful1" csCatId="colorful" phldr="1"/>
      <dgm:spPr/>
      <dgm:t>
        <a:bodyPr/>
        <a:lstStyle/>
        <a:p>
          <a:endParaRPr lang="en-US"/>
        </a:p>
      </dgm:t>
    </dgm:pt>
    <dgm:pt modelId="{F2865C96-AB90-E34E-A8C4-FE494B407F09}">
      <dgm:prSet phldrT="[Text]" custT="1"/>
      <dgm:spPr/>
      <dgm:t>
        <a:bodyPr/>
        <a:lstStyle/>
        <a:p>
          <a:r>
            <a:rPr lang="en-US" sz="2000" dirty="0"/>
            <a:t>Main and alternative submission</a:t>
          </a:r>
        </a:p>
      </dgm:t>
    </dgm:pt>
    <dgm:pt modelId="{B8C5924D-119C-134E-9B19-41D74F9444A4}" type="parTrans" cxnId="{48B71B44-6204-ED4E-9EFF-095BD923AA9B}">
      <dgm:prSet/>
      <dgm:spPr/>
      <dgm:t>
        <a:bodyPr/>
        <a:lstStyle/>
        <a:p>
          <a:endParaRPr lang="en-US"/>
        </a:p>
      </dgm:t>
    </dgm:pt>
    <dgm:pt modelId="{7DBA6250-3BE1-454C-971E-66CAE92DEBDB}" type="sibTrans" cxnId="{48B71B44-6204-ED4E-9EFF-095BD923AA9B}">
      <dgm:prSet/>
      <dgm:spPr/>
      <dgm:t>
        <a:bodyPr/>
        <a:lstStyle/>
        <a:p>
          <a:endParaRPr lang="en-US"/>
        </a:p>
      </dgm:t>
    </dgm:pt>
    <dgm:pt modelId="{89295F84-BCC2-A54A-8F36-E192C5A51749}">
      <dgm:prSet phldrT="[Text]" custT="1"/>
      <dgm:spPr/>
      <dgm:t>
        <a:bodyPr/>
        <a:lstStyle/>
        <a:p>
          <a:r>
            <a:rPr lang="en-US" sz="2000" dirty="0"/>
            <a:t>Layered argument</a:t>
          </a:r>
        </a:p>
      </dgm:t>
    </dgm:pt>
    <dgm:pt modelId="{A434FB09-91CC-2049-B3F9-1F7AE2EA082F}" type="parTrans" cxnId="{33995CED-6F5D-3648-9112-1ED0917262CD}">
      <dgm:prSet/>
      <dgm:spPr/>
      <dgm:t>
        <a:bodyPr/>
        <a:lstStyle/>
        <a:p>
          <a:endParaRPr lang="en-US"/>
        </a:p>
      </dgm:t>
    </dgm:pt>
    <dgm:pt modelId="{F5E27B7B-4610-FC44-B714-5DC57C66D8BF}" type="sibTrans" cxnId="{33995CED-6F5D-3648-9112-1ED0917262CD}">
      <dgm:prSet/>
      <dgm:spPr/>
      <dgm:t>
        <a:bodyPr/>
        <a:lstStyle/>
        <a:p>
          <a:endParaRPr lang="en-US"/>
        </a:p>
      </dgm:t>
    </dgm:pt>
    <dgm:pt modelId="{8D79C2C4-BD3A-6D45-81B3-64ED9A7C02D1}">
      <dgm:prSet phldrT="[Text]" custT="1"/>
      <dgm:spPr/>
      <dgm:t>
        <a:bodyPr/>
        <a:lstStyle/>
        <a:p>
          <a:r>
            <a:rPr lang="en-US" sz="2000" dirty="0"/>
            <a:t>Supporting authorities</a:t>
          </a:r>
        </a:p>
      </dgm:t>
    </dgm:pt>
    <dgm:pt modelId="{18C6D15E-76A9-3B41-8AE8-C51AE8EE71C4}" type="parTrans" cxnId="{EA6C6ED3-60E9-0C4D-8792-55CF2D1ED4D7}">
      <dgm:prSet/>
      <dgm:spPr/>
      <dgm:t>
        <a:bodyPr/>
        <a:lstStyle/>
        <a:p>
          <a:endParaRPr lang="en-US"/>
        </a:p>
      </dgm:t>
    </dgm:pt>
    <dgm:pt modelId="{76879C30-643A-6240-AE0C-B392DE789CD1}" type="sibTrans" cxnId="{EA6C6ED3-60E9-0C4D-8792-55CF2D1ED4D7}">
      <dgm:prSet/>
      <dgm:spPr/>
      <dgm:t>
        <a:bodyPr/>
        <a:lstStyle/>
        <a:p>
          <a:endParaRPr lang="en-US"/>
        </a:p>
      </dgm:t>
    </dgm:pt>
    <dgm:pt modelId="{59813B8C-8A15-AB4A-A01D-D646AC2DE97A}" type="pres">
      <dgm:prSet presAssocID="{87C74E79-A32A-E14D-87D7-8C5F60A963D0}" presName="diagram" presStyleCnt="0">
        <dgm:presLayoutVars>
          <dgm:dir/>
          <dgm:resizeHandles val="exact"/>
        </dgm:presLayoutVars>
      </dgm:prSet>
      <dgm:spPr/>
    </dgm:pt>
    <dgm:pt modelId="{2EEF14EA-91D5-3441-AD41-C677E5E91D35}" type="pres">
      <dgm:prSet presAssocID="{F2865C96-AB90-E34E-A8C4-FE494B407F09}" presName="node" presStyleLbl="node1" presStyleIdx="0" presStyleCnt="3" custScaleX="43118" custScaleY="57519">
        <dgm:presLayoutVars>
          <dgm:bulletEnabled val="1"/>
        </dgm:presLayoutVars>
      </dgm:prSet>
      <dgm:spPr/>
    </dgm:pt>
    <dgm:pt modelId="{AA4B30EA-3260-224D-B675-EED6749A2D9B}" type="pres">
      <dgm:prSet presAssocID="{7DBA6250-3BE1-454C-971E-66CAE92DEBDB}" presName="sibTrans" presStyleCnt="0"/>
      <dgm:spPr/>
    </dgm:pt>
    <dgm:pt modelId="{ABD8F07A-CE88-5843-9708-4FA595AFC4EE}" type="pres">
      <dgm:prSet presAssocID="{89295F84-BCC2-A54A-8F36-E192C5A51749}" presName="node" presStyleLbl="node1" presStyleIdx="1" presStyleCnt="3" custScaleX="41618" custScaleY="57521">
        <dgm:presLayoutVars>
          <dgm:bulletEnabled val="1"/>
        </dgm:presLayoutVars>
      </dgm:prSet>
      <dgm:spPr/>
    </dgm:pt>
    <dgm:pt modelId="{2ABE932C-2590-D24D-A19E-9FDA7B68010B}" type="pres">
      <dgm:prSet presAssocID="{F5E27B7B-4610-FC44-B714-5DC57C66D8BF}" presName="sibTrans" presStyleCnt="0"/>
      <dgm:spPr/>
    </dgm:pt>
    <dgm:pt modelId="{993F78D3-E5DC-384C-859C-2860BF577222}" type="pres">
      <dgm:prSet presAssocID="{8D79C2C4-BD3A-6D45-81B3-64ED9A7C02D1}" presName="node" presStyleLbl="node1" presStyleIdx="2" presStyleCnt="3" custScaleX="48436" custScaleY="60580">
        <dgm:presLayoutVars>
          <dgm:bulletEnabled val="1"/>
        </dgm:presLayoutVars>
      </dgm:prSet>
      <dgm:spPr/>
    </dgm:pt>
  </dgm:ptLst>
  <dgm:cxnLst>
    <dgm:cxn modelId="{CCAC341E-8D06-EC47-B7E5-7EC3B68F046A}" type="presOf" srcId="{89295F84-BCC2-A54A-8F36-E192C5A51749}" destId="{ABD8F07A-CE88-5843-9708-4FA595AFC4EE}" srcOrd="0" destOrd="0" presId="urn:microsoft.com/office/officeart/2005/8/layout/default"/>
    <dgm:cxn modelId="{48B71B44-6204-ED4E-9EFF-095BD923AA9B}" srcId="{87C74E79-A32A-E14D-87D7-8C5F60A963D0}" destId="{F2865C96-AB90-E34E-A8C4-FE494B407F09}" srcOrd="0" destOrd="0" parTransId="{B8C5924D-119C-134E-9B19-41D74F9444A4}" sibTransId="{7DBA6250-3BE1-454C-971E-66CAE92DEBDB}"/>
    <dgm:cxn modelId="{BA93274B-700B-4944-A5C1-86CFD05E1822}" type="presOf" srcId="{8D79C2C4-BD3A-6D45-81B3-64ED9A7C02D1}" destId="{993F78D3-E5DC-384C-859C-2860BF577222}" srcOrd="0" destOrd="0" presId="urn:microsoft.com/office/officeart/2005/8/layout/default"/>
    <dgm:cxn modelId="{31DE5C4F-6881-0541-B934-F2DCC23D24C0}" type="presOf" srcId="{87C74E79-A32A-E14D-87D7-8C5F60A963D0}" destId="{59813B8C-8A15-AB4A-A01D-D646AC2DE97A}" srcOrd="0" destOrd="0" presId="urn:microsoft.com/office/officeart/2005/8/layout/default"/>
    <dgm:cxn modelId="{A523957D-59CA-824A-8E9F-2DB10CAF0E8D}" type="presOf" srcId="{F2865C96-AB90-E34E-A8C4-FE494B407F09}" destId="{2EEF14EA-91D5-3441-AD41-C677E5E91D35}" srcOrd="0" destOrd="0" presId="urn:microsoft.com/office/officeart/2005/8/layout/default"/>
    <dgm:cxn modelId="{EA6C6ED3-60E9-0C4D-8792-55CF2D1ED4D7}" srcId="{87C74E79-A32A-E14D-87D7-8C5F60A963D0}" destId="{8D79C2C4-BD3A-6D45-81B3-64ED9A7C02D1}" srcOrd="2" destOrd="0" parTransId="{18C6D15E-76A9-3B41-8AE8-C51AE8EE71C4}" sibTransId="{76879C30-643A-6240-AE0C-B392DE789CD1}"/>
    <dgm:cxn modelId="{33995CED-6F5D-3648-9112-1ED0917262CD}" srcId="{87C74E79-A32A-E14D-87D7-8C5F60A963D0}" destId="{89295F84-BCC2-A54A-8F36-E192C5A51749}" srcOrd="1" destOrd="0" parTransId="{A434FB09-91CC-2049-B3F9-1F7AE2EA082F}" sibTransId="{F5E27B7B-4610-FC44-B714-5DC57C66D8BF}"/>
    <dgm:cxn modelId="{AD4EE9F0-1B1A-B043-AB4C-2F0F82AB2838}" type="presParOf" srcId="{59813B8C-8A15-AB4A-A01D-D646AC2DE97A}" destId="{2EEF14EA-91D5-3441-AD41-C677E5E91D35}" srcOrd="0" destOrd="0" presId="urn:microsoft.com/office/officeart/2005/8/layout/default"/>
    <dgm:cxn modelId="{44ADB033-2D30-6447-B5E7-F3C6E20DDAD8}" type="presParOf" srcId="{59813B8C-8A15-AB4A-A01D-D646AC2DE97A}" destId="{AA4B30EA-3260-224D-B675-EED6749A2D9B}" srcOrd="1" destOrd="0" presId="urn:microsoft.com/office/officeart/2005/8/layout/default"/>
    <dgm:cxn modelId="{9633EB76-003C-4141-8524-55D0624164AD}" type="presParOf" srcId="{59813B8C-8A15-AB4A-A01D-D646AC2DE97A}" destId="{ABD8F07A-CE88-5843-9708-4FA595AFC4EE}" srcOrd="2" destOrd="0" presId="urn:microsoft.com/office/officeart/2005/8/layout/default"/>
    <dgm:cxn modelId="{BBB009BD-4F97-FC46-B038-343E3496838E}" type="presParOf" srcId="{59813B8C-8A15-AB4A-A01D-D646AC2DE97A}" destId="{2ABE932C-2590-D24D-A19E-9FDA7B68010B}" srcOrd="3" destOrd="0" presId="urn:microsoft.com/office/officeart/2005/8/layout/default"/>
    <dgm:cxn modelId="{A18DDE22-FAB2-6B4B-A777-39A8013E91DD}" type="presParOf" srcId="{59813B8C-8A15-AB4A-A01D-D646AC2DE97A}" destId="{993F78D3-E5DC-384C-859C-2860BF57722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67E50-9875-9C4C-9EA4-C121193817E7}">
      <dsp:nvSpPr>
        <dsp:cNvPr id="0" name=""/>
        <dsp:cNvSpPr/>
      </dsp:nvSpPr>
      <dsp:spPr>
        <a:xfrm>
          <a:off x="2812" y="1226254"/>
          <a:ext cx="2822227" cy="1128891"/>
        </a:xfrm>
        <a:prstGeom prst="homePlate">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Skeleton Argument</a:t>
          </a:r>
        </a:p>
      </dsp:txBody>
      <dsp:txXfrm>
        <a:off x="2812" y="1226254"/>
        <a:ext cx="2540004" cy="1128891"/>
      </dsp:txXfrm>
    </dsp:sp>
    <dsp:sp modelId="{C9F305C8-F5EB-BD43-B248-5AC6A6543D9D}">
      <dsp:nvSpPr>
        <dsp:cNvPr id="0" name=""/>
        <dsp:cNvSpPr/>
      </dsp:nvSpPr>
      <dsp:spPr>
        <a:xfrm>
          <a:off x="2260595" y="1226254"/>
          <a:ext cx="2822227" cy="1128891"/>
        </a:xfrm>
        <a:prstGeom prst="chevron">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Contents Page</a:t>
          </a:r>
        </a:p>
      </dsp:txBody>
      <dsp:txXfrm>
        <a:off x="2825041" y="1226254"/>
        <a:ext cx="1693336" cy="1128891"/>
      </dsp:txXfrm>
    </dsp:sp>
    <dsp:sp modelId="{60AB240A-7E08-4E4D-8BA2-FA2FECD4706A}">
      <dsp:nvSpPr>
        <dsp:cNvPr id="0" name=""/>
        <dsp:cNvSpPr/>
      </dsp:nvSpPr>
      <dsp:spPr>
        <a:xfrm>
          <a:off x="4518377" y="1226254"/>
          <a:ext cx="2822227" cy="1128891"/>
        </a:xfrm>
        <a:prstGeom prst="chevron">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Moot Problem</a:t>
          </a:r>
        </a:p>
      </dsp:txBody>
      <dsp:txXfrm>
        <a:off x="5082823" y="1226254"/>
        <a:ext cx="1693336" cy="1128891"/>
      </dsp:txXfrm>
    </dsp:sp>
    <dsp:sp modelId="{E0AE6CBD-ED37-5442-B21B-B48430BE2FF7}">
      <dsp:nvSpPr>
        <dsp:cNvPr id="0" name=""/>
        <dsp:cNvSpPr/>
      </dsp:nvSpPr>
      <dsp:spPr>
        <a:xfrm>
          <a:off x="6776159" y="1226254"/>
          <a:ext cx="2822227" cy="1128891"/>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t>Authorities</a:t>
          </a:r>
        </a:p>
      </dsp:txBody>
      <dsp:txXfrm>
        <a:off x="7340605" y="1226254"/>
        <a:ext cx="1693336" cy="1128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F14EA-91D5-3441-AD41-C677E5E91D35}">
      <dsp:nvSpPr>
        <dsp:cNvPr id="0" name=""/>
        <dsp:cNvSpPr/>
      </dsp:nvSpPr>
      <dsp:spPr>
        <a:xfrm>
          <a:off x="127051" y="11813"/>
          <a:ext cx="2081384" cy="1665928"/>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Main and alternative submission</a:t>
          </a:r>
        </a:p>
      </dsp:txBody>
      <dsp:txXfrm>
        <a:off x="127051" y="11813"/>
        <a:ext cx="2081384" cy="1665928"/>
      </dsp:txXfrm>
    </dsp:sp>
    <dsp:sp modelId="{ABD8F07A-CE88-5843-9708-4FA595AFC4EE}">
      <dsp:nvSpPr>
        <dsp:cNvPr id="0" name=""/>
        <dsp:cNvSpPr/>
      </dsp:nvSpPr>
      <dsp:spPr>
        <a:xfrm>
          <a:off x="2691153" y="11784"/>
          <a:ext cx="2008976" cy="1665986"/>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Layered argument</a:t>
          </a:r>
        </a:p>
      </dsp:txBody>
      <dsp:txXfrm>
        <a:off x="2691153" y="11784"/>
        <a:ext cx="2008976" cy="1665986"/>
      </dsp:txXfrm>
    </dsp:sp>
    <dsp:sp modelId="{993F78D3-E5DC-384C-859C-2860BF577222}">
      <dsp:nvSpPr>
        <dsp:cNvPr id="0" name=""/>
        <dsp:cNvSpPr/>
      </dsp:nvSpPr>
      <dsp:spPr>
        <a:xfrm>
          <a:off x="1244544" y="2160489"/>
          <a:ext cx="2338093" cy="1754584"/>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Supporting authorities</a:t>
          </a:r>
        </a:p>
      </dsp:txBody>
      <dsp:txXfrm>
        <a:off x="1244544" y="2160489"/>
        <a:ext cx="2338093" cy="175458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08B9EBBA-996F-894A-B54A-D6246ED52CEA}" type="datetimeFigureOut">
              <a:rPr lang="en-US" smtClean="0"/>
              <a:pPr/>
              <a:t>1/22/20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634315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921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950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3063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DFA1846-DA80-1C48-A609-854EA85C59AD}" type="datetimeFigureOut">
              <a:rPr lang="en-US" smtClean="0"/>
              <a:pPr/>
              <a:t>1/22/20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9720883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515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B482E8-6E0E-1B4F-B1FD-C69DB9E858D9}" type="datetimeFigureOut">
              <a:rPr lang="en-US" smtClean="0"/>
              <a:pPr/>
              <a:t>1/22/20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26390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9090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2375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0DF5E60-9974-AC48-9591-99C2BB44B7CF}" type="datetimeFigureOut">
              <a:rPr lang="en-US" smtClean="0"/>
              <a:pPr/>
              <a:t>1/22/20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8718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09B482E8-6E0E-1B4F-B1FD-C69DB9E858D9}" type="datetimeFigureOut">
              <a:rPr lang="en-US" smtClean="0"/>
              <a:pPr/>
              <a:t>1/22/20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7F1E4F-1CFF-5643-939E-217C01CDF56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92420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9B482E8-6E0E-1B4F-B1FD-C69DB9E858D9}" type="datetimeFigureOut">
              <a:rPr lang="en-US" smtClean="0"/>
              <a:pPr/>
              <a:t>1/22/20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7F1E4F-1CFF-5643-939E-217C01CDF56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58486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1XQZJ-VwCEc&amp;t=103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CF929-106F-0849-83E0-FE38E5638031}"/>
              </a:ext>
            </a:extLst>
          </p:cNvPr>
          <p:cNvSpPr>
            <a:spLocks noGrp="1"/>
          </p:cNvSpPr>
          <p:nvPr>
            <p:ph type="title"/>
          </p:nvPr>
        </p:nvSpPr>
        <p:spPr/>
        <p:txBody>
          <a:bodyPr>
            <a:normAutofit/>
          </a:bodyPr>
          <a:lstStyle/>
          <a:p>
            <a:r>
              <a:rPr lang="en-US" dirty="0"/>
              <a:t>Introduction to Mooting Seminar – Lent Term – Thursday 23 January 2020</a:t>
            </a:r>
          </a:p>
        </p:txBody>
      </p:sp>
      <p:pic>
        <p:nvPicPr>
          <p:cNvPr id="5" name="Content Placeholder 4">
            <a:extLst>
              <a:ext uri="{FF2B5EF4-FFF2-40B4-BE49-F238E27FC236}">
                <a16:creationId xmlns:a16="http://schemas.microsoft.com/office/drawing/2014/main" id="{C5B602A7-6F4F-A041-8FE0-A459B09433DB}"/>
              </a:ext>
            </a:extLst>
          </p:cNvPr>
          <p:cNvPicPr>
            <a:picLocks noGrp="1" noChangeAspect="1"/>
          </p:cNvPicPr>
          <p:nvPr>
            <p:ph idx="1"/>
          </p:nvPr>
        </p:nvPicPr>
        <p:blipFill>
          <a:blip r:embed="rId2"/>
          <a:stretch>
            <a:fillRect/>
          </a:stretch>
        </p:blipFill>
        <p:spPr>
          <a:xfrm>
            <a:off x="9211732" y="3859387"/>
            <a:ext cx="2849033" cy="2849033"/>
          </a:xfrm>
        </p:spPr>
      </p:pic>
      <p:pic>
        <p:nvPicPr>
          <p:cNvPr id="7" name="Picture 6">
            <a:extLst>
              <a:ext uri="{FF2B5EF4-FFF2-40B4-BE49-F238E27FC236}">
                <a16:creationId xmlns:a16="http://schemas.microsoft.com/office/drawing/2014/main" id="{82B3280A-8996-6543-8FB5-3DB3B7D365E2}"/>
              </a:ext>
            </a:extLst>
          </p:cNvPr>
          <p:cNvPicPr>
            <a:picLocks noChangeAspect="1"/>
          </p:cNvPicPr>
          <p:nvPr/>
        </p:nvPicPr>
        <p:blipFill>
          <a:blip r:embed="rId3"/>
          <a:stretch>
            <a:fillRect/>
          </a:stretch>
        </p:blipFill>
        <p:spPr>
          <a:xfrm>
            <a:off x="903816" y="3860799"/>
            <a:ext cx="2842146" cy="2847622"/>
          </a:xfrm>
          <a:prstGeom prst="rect">
            <a:avLst/>
          </a:prstGeom>
        </p:spPr>
      </p:pic>
    </p:spTree>
    <p:extLst>
      <p:ext uri="{BB962C8B-B14F-4D97-AF65-F5344CB8AC3E}">
        <p14:creationId xmlns:p14="http://schemas.microsoft.com/office/powerpoint/2010/main" val="378401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7AE7C-1E29-B04C-8BA1-E0D418F74917}"/>
              </a:ext>
            </a:extLst>
          </p:cNvPr>
          <p:cNvSpPr>
            <a:spLocks noGrp="1"/>
          </p:cNvSpPr>
          <p:nvPr>
            <p:ph type="title"/>
          </p:nvPr>
        </p:nvSpPr>
        <p:spPr/>
        <p:txBody>
          <a:bodyPr/>
          <a:lstStyle/>
          <a:p>
            <a:r>
              <a:rPr lang="en-US" dirty="0"/>
              <a:t>Skeleton argument </a:t>
            </a:r>
          </a:p>
        </p:txBody>
      </p:sp>
      <p:sp>
        <p:nvSpPr>
          <p:cNvPr id="3" name="Content Placeholder 2">
            <a:extLst>
              <a:ext uri="{FF2B5EF4-FFF2-40B4-BE49-F238E27FC236}">
                <a16:creationId xmlns:a16="http://schemas.microsoft.com/office/drawing/2014/main" id="{42CA218A-8B5C-E045-B181-455FE35275FE}"/>
              </a:ext>
            </a:extLst>
          </p:cNvPr>
          <p:cNvSpPr>
            <a:spLocks noGrp="1"/>
          </p:cNvSpPr>
          <p:nvPr>
            <p:ph idx="1"/>
          </p:nvPr>
        </p:nvSpPr>
        <p:spPr>
          <a:xfrm>
            <a:off x="818712" y="2371143"/>
            <a:ext cx="10554574" cy="3636511"/>
          </a:xfrm>
        </p:spPr>
        <p:txBody>
          <a:bodyPr>
            <a:noAutofit/>
          </a:bodyPr>
          <a:lstStyle/>
          <a:p>
            <a:r>
              <a:rPr lang="en-US" sz="2200" dirty="0"/>
              <a:t>Outline of argument</a:t>
            </a:r>
          </a:p>
          <a:p>
            <a:endParaRPr lang="en-US" sz="2200" dirty="0"/>
          </a:p>
          <a:p>
            <a:r>
              <a:rPr lang="en-US" sz="2200" dirty="0"/>
              <a:t>Cite supporting authorities </a:t>
            </a:r>
          </a:p>
          <a:p>
            <a:endParaRPr lang="en-US" sz="2200" dirty="0"/>
          </a:p>
          <a:p>
            <a:r>
              <a:rPr lang="en-US" sz="2200" dirty="0"/>
              <a:t>Check moot problem for grounds of appeal and stick to it</a:t>
            </a:r>
          </a:p>
          <a:p>
            <a:endParaRPr lang="en-US" sz="2200" dirty="0"/>
          </a:p>
          <a:p>
            <a:r>
              <a:rPr lang="en-US" sz="2200" dirty="0"/>
              <a:t>Incorporate skeleton into your oral submissions</a:t>
            </a:r>
          </a:p>
        </p:txBody>
      </p:sp>
    </p:spTree>
    <p:extLst>
      <p:ext uri="{BB962C8B-B14F-4D97-AF65-F5344CB8AC3E}">
        <p14:creationId xmlns:p14="http://schemas.microsoft.com/office/powerpoint/2010/main" val="254771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C682E72-FA2C-DD4D-83C2-41058FAE7F25}"/>
              </a:ext>
            </a:extLst>
          </p:cNvPr>
          <p:cNvPicPr>
            <a:picLocks noGrp="1" noChangeAspect="1"/>
          </p:cNvPicPr>
          <p:nvPr>
            <p:ph idx="4294967295"/>
          </p:nvPr>
        </p:nvPicPr>
        <p:blipFill>
          <a:blip r:embed="rId2"/>
          <a:stretch>
            <a:fillRect/>
          </a:stretch>
        </p:blipFill>
        <p:spPr>
          <a:xfrm>
            <a:off x="756356" y="903603"/>
            <a:ext cx="6272213" cy="4970462"/>
          </a:xfrm>
          <a:prstGeom prst="rect">
            <a:avLst/>
          </a:prstGeom>
        </p:spPr>
      </p:pic>
      <p:graphicFrame>
        <p:nvGraphicFramePr>
          <p:cNvPr id="10" name="Diagram 9">
            <a:extLst>
              <a:ext uri="{FF2B5EF4-FFF2-40B4-BE49-F238E27FC236}">
                <a16:creationId xmlns:a16="http://schemas.microsoft.com/office/drawing/2014/main" id="{21D9E251-9E11-B843-8D68-EFF0FC9DD0AA}"/>
              </a:ext>
            </a:extLst>
          </p:cNvPr>
          <p:cNvGraphicFramePr/>
          <p:nvPr>
            <p:extLst>
              <p:ext uri="{D42A27DB-BD31-4B8C-83A1-F6EECF244321}">
                <p14:modId xmlns:p14="http://schemas.microsoft.com/office/powerpoint/2010/main" val="1573188044"/>
              </p:ext>
            </p:extLst>
          </p:nvPr>
        </p:nvGraphicFramePr>
        <p:xfrm>
          <a:off x="7145078" y="1425405"/>
          <a:ext cx="4827182" cy="3926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2872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Mooting Etiquette </a:t>
            </a:r>
          </a:p>
        </p:txBody>
      </p:sp>
      <p:sp>
        <p:nvSpPr>
          <p:cNvPr id="3" name="Subtitle 2"/>
          <p:cNvSpPr>
            <a:spLocks noGrp="1"/>
          </p:cNvSpPr>
          <p:nvPr>
            <p:ph type="subTitle" idx="1"/>
          </p:nvPr>
        </p:nvSpPr>
        <p:spPr/>
        <p:txBody>
          <a:bodyPr>
            <a:noAutofit/>
          </a:bodyPr>
          <a:lstStyle/>
          <a:p>
            <a:r>
              <a:rPr lang="en-GB" sz="3000" b="1" dirty="0"/>
              <a:t>Jasaron Bajwa </a:t>
            </a:r>
          </a:p>
        </p:txBody>
      </p:sp>
    </p:spTree>
    <p:extLst>
      <p:ext uri="{BB962C8B-B14F-4D97-AF65-F5344CB8AC3E}">
        <p14:creationId xmlns:p14="http://schemas.microsoft.com/office/powerpoint/2010/main" val="558865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care about mooting etiquette? </a:t>
            </a:r>
          </a:p>
        </p:txBody>
      </p:sp>
      <p:sp>
        <p:nvSpPr>
          <p:cNvPr id="3" name="Content Placeholder 2"/>
          <p:cNvSpPr>
            <a:spLocks noGrp="1"/>
          </p:cNvSpPr>
          <p:nvPr>
            <p:ph idx="1"/>
          </p:nvPr>
        </p:nvSpPr>
        <p:spPr>
          <a:xfrm>
            <a:off x="885992" y="2171700"/>
            <a:ext cx="11029615" cy="1557315"/>
          </a:xfrm>
        </p:spPr>
        <p:txBody>
          <a:bodyPr>
            <a:normAutofit/>
          </a:bodyPr>
          <a:lstStyle/>
          <a:p>
            <a:r>
              <a:rPr lang="en-GB" sz="2400" dirty="0"/>
              <a:t>Will win you points </a:t>
            </a:r>
          </a:p>
          <a:p>
            <a:r>
              <a:rPr lang="en-GB" sz="2400" dirty="0"/>
              <a:t>Acts as a crutch when nervous</a:t>
            </a:r>
          </a:p>
          <a:p>
            <a:r>
              <a:rPr lang="en-GB" sz="2400" dirty="0"/>
              <a:t>Allows you to correct the other side  </a:t>
            </a:r>
          </a:p>
        </p:txBody>
      </p:sp>
    </p:spTree>
    <p:extLst>
      <p:ext uri="{BB962C8B-B14F-4D97-AF65-F5344CB8AC3E}">
        <p14:creationId xmlns:p14="http://schemas.microsoft.com/office/powerpoint/2010/main" val="3394478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BASICS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9719" y="2171700"/>
            <a:ext cx="6572456" cy="3547267"/>
          </a:xfrm>
        </p:spPr>
      </p:pic>
      <p:sp>
        <p:nvSpPr>
          <p:cNvPr id="5" name="TextBox 4"/>
          <p:cNvSpPr txBox="1"/>
          <p:nvPr/>
        </p:nvSpPr>
        <p:spPr>
          <a:xfrm>
            <a:off x="7439161" y="2477290"/>
            <a:ext cx="4544291" cy="1938992"/>
          </a:xfrm>
          <a:prstGeom prst="rect">
            <a:avLst/>
          </a:prstGeom>
          <a:noFill/>
        </p:spPr>
        <p:txBody>
          <a:bodyPr wrap="square" rtlCol="0">
            <a:spAutoFit/>
          </a:bodyPr>
          <a:lstStyle/>
          <a:p>
            <a:r>
              <a:rPr lang="en-GB" sz="2400" dirty="0"/>
              <a:t>Also…</a:t>
            </a:r>
          </a:p>
          <a:p>
            <a:pPr marL="285750" indent="-285750">
              <a:buFont typeface="Arial" panose="020B0604020202020204" pitchFamily="34" charset="0"/>
              <a:buChar char="•"/>
            </a:pPr>
            <a:r>
              <a:rPr lang="en-GB" sz="2400" dirty="0"/>
              <a:t>Don’t say thanks, say ‘I’m obliged’ </a:t>
            </a:r>
          </a:p>
          <a:p>
            <a:pPr marL="285750" indent="-285750">
              <a:buFont typeface="Arial" panose="020B0604020202020204" pitchFamily="34" charset="0"/>
              <a:buChar char="•"/>
            </a:pPr>
            <a:r>
              <a:rPr lang="en-GB" sz="2400" dirty="0"/>
              <a:t>Don’t argue, ‘submit’ </a:t>
            </a:r>
          </a:p>
          <a:p>
            <a:pPr marL="285750" indent="-285750">
              <a:buFont typeface="Arial" panose="020B0604020202020204" pitchFamily="34" charset="0"/>
              <a:buChar char="•"/>
            </a:pPr>
            <a:r>
              <a:rPr lang="en-GB" sz="2400" dirty="0"/>
              <a:t>If you disagree, do so ‘respectfully </a:t>
            </a:r>
          </a:p>
        </p:txBody>
      </p:sp>
    </p:spTree>
    <p:extLst>
      <p:ext uri="{BB962C8B-B14F-4D97-AF65-F5344CB8AC3E}">
        <p14:creationId xmlns:p14="http://schemas.microsoft.com/office/powerpoint/2010/main" val="40086032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Answering questions </a:t>
            </a:r>
          </a:p>
        </p:txBody>
      </p:sp>
      <p:sp>
        <p:nvSpPr>
          <p:cNvPr id="3" name="Content Placeholder 2"/>
          <p:cNvSpPr>
            <a:spLocks noGrp="1"/>
          </p:cNvSpPr>
          <p:nvPr>
            <p:ph idx="1"/>
          </p:nvPr>
        </p:nvSpPr>
        <p:spPr>
          <a:xfrm>
            <a:off x="818258" y="2259519"/>
            <a:ext cx="11029615" cy="1364808"/>
          </a:xfrm>
        </p:spPr>
        <p:txBody>
          <a:bodyPr>
            <a:noAutofit/>
          </a:bodyPr>
          <a:lstStyle/>
          <a:p>
            <a:r>
              <a:rPr lang="en-GB" sz="2400" dirty="0"/>
              <a:t>Maintain eye contact while the question is being asked </a:t>
            </a:r>
          </a:p>
          <a:p>
            <a:r>
              <a:rPr lang="en-GB" sz="2400" dirty="0"/>
              <a:t>Don’t answer in a confrontational way; wait for the judge to finish their question </a:t>
            </a:r>
          </a:p>
          <a:p>
            <a:r>
              <a:rPr lang="en-GB" sz="2400" dirty="0"/>
              <a:t>The judge is giving you an opportunity to win points – take it! </a:t>
            </a:r>
          </a:p>
        </p:txBody>
      </p:sp>
    </p:spTree>
    <p:extLst>
      <p:ext uri="{BB962C8B-B14F-4D97-AF65-F5344CB8AC3E}">
        <p14:creationId xmlns:p14="http://schemas.microsoft.com/office/powerpoint/2010/main" val="2491015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Senior Appellant formalities </a:t>
            </a:r>
          </a:p>
        </p:txBody>
      </p:sp>
      <p:sp>
        <p:nvSpPr>
          <p:cNvPr id="3" name="Content Placeholder 2"/>
          <p:cNvSpPr>
            <a:spLocks noGrp="1"/>
          </p:cNvSpPr>
          <p:nvPr>
            <p:ph idx="1"/>
          </p:nvPr>
        </p:nvSpPr>
        <p:spPr>
          <a:xfrm>
            <a:off x="918076" y="2053388"/>
            <a:ext cx="11029615" cy="2406317"/>
          </a:xfrm>
        </p:spPr>
        <p:txBody>
          <a:bodyPr>
            <a:normAutofit/>
          </a:bodyPr>
          <a:lstStyle/>
          <a:p>
            <a:r>
              <a:rPr lang="en-GB" sz="2400" dirty="0"/>
              <a:t>Must introduce the court </a:t>
            </a:r>
          </a:p>
          <a:p>
            <a:pPr lvl="1"/>
            <a:r>
              <a:rPr lang="en-GB" sz="2200" dirty="0"/>
              <a:t>Names of the parties</a:t>
            </a:r>
          </a:p>
          <a:p>
            <a:pPr lvl="1"/>
            <a:r>
              <a:rPr lang="en-GB" sz="2200" dirty="0"/>
              <a:t>Names of the </a:t>
            </a:r>
            <a:r>
              <a:rPr lang="en-GB" sz="2200" dirty="0" err="1"/>
              <a:t>mooters</a:t>
            </a:r>
            <a:endParaRPr lang="en-GB" sz="2200" dirty="0"/>
          </a:p>
          <a:p>
            <a:r>
              <a:rPr lang="en-GB" sz="2400" dirty="0"/>
              <a:t>Must offer a summary of the material facts of the present case</a:t>
            </a:r>
          </a:p>
          <a:p>
            <a:r>
              <a:rPr lang="en-GB" sz="2400" dirty="0"/>
              <a:t>Must dispense with formal citations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076" y="4459705"/>
            <a:ext cx="9387847" cy="1411706"/>
          </a:xfrm>
          <a:prstGeom prst="rect">
            <a:avLst/>
          </a:prstGeom>
        </p:spPr>
      </p:pic>
    </p:spTree>
    <p:extLst>
      <p:ext uri="{BB962C8B-B14F-4D97-AF65-F5344CB8AC3E}">
        <p14:creationId xmlns:p14="http://schemas.microsoft.com/office/powerpoint/2010/main" val="3599682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Etiquette for submissions </a:t>
            </a:r>
          </a:p>
        </p:txBody>
      </p:sp>
      <p:sp>
        <p:nvSpPr>
          <p:cNvPr id="3" name="Content Placeholder 2"/>
          <p:cNvSpPr>
            <a:spLocks noGrp="1"/>
          </p:cNvSpPr>
          <p:nvPr>
            <p:ph idx="1"/>
          </p:nvPr>
        </p:nvSpPr>
        <p:spPr>
          <a:xfrm>
            <a:off x="1162385" y="2171700"/>
            <a:ext cx="11029615" cy="3851337"/>
          </a:xfrm>
        </p:spPr>
        <p:txBody>
          <a:bodyPr>
            <a:normAutofit/>
          </a:bodyPr>
          <a:lstStyle/>
          <a:p>
            <a:r>
              <a:rPr lang="en-GB" sz="2400" dirty="0"/>
              <a:t>Always ask the judge if they want a summary of a case you’re introducing (and have one prepared) </a:t>
            </a:r>
          </a:p>
          <a:p>
            <a:r>
              <a:rPr lang="en-GB" sz="2400" dirty="0"/>
              <a:t>Wait for the judge to turn the page</a:t>
            </a:r>
          </a:p>
          <a:p>
            <a:r>
              <a:rPr lang="en-GB" sz="2400" dirty="0"/>
              <a:t>Eye contact</a:t>
            </a:r>
          </a:p>
          <a:p>
            <a:r>
              <a:rPr lang="en-GB" sz="2400" dirty="0"/>
              <a:t>Pace</a:t>
            </a:r>
          </a:p>
          <a:p>
            <a:r>
              <a:rPr lang="en-GB" sz="2400" dirty="0"/>
              <a:t>Body language</a:t>
            </a:r>
          </a:p>
          <a:p>
            <a:r>
              <a:rPr lang="en-GB" sz="2400" dirty="0"/>
              <a:t>Minimal hand movement </a:t>
            </a:r>
          </a:p>
          <a:p>
            <a:r>
              <a:rPr lang="en-GB" sz="2400" dirty="0"/>
              <a:t>When not making submissions, be quiet! </a:t>
            </a:r>
          </a:p>
        </p:txBody>
      </p:sp>
    </p:spTree>
    <p:extLst>
      <p:ext uri="{BB962C8B-B14F-4D97-AF65-F5344CB8AC3E}">
        <p14:creationId xmlns:p14="http://schemas.microsoft.com/office/powerpoint/2010/main" val="1151490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Oral advocacy</a:t>
            </a:r>
          </a:p>
        </p:txBody>
      </p:sp>
      <p:sp>
        <p:nvSpPr>
          <p:cNvPr id="3" name="Subtitle 2"/>
          <p:cNvSpPr>
            <a:spLocks noGrp="1"/>
          </p:cNvSpPr>
          <p:nvPr>
            <p:ph type="subTitle" idx="1"/>
          </p:nvPr>
        </p:nvSpPr>
        <p:spPr/>
        <p:txBody>
          <a:bodyPr>
            <a:noAutofit/>
          </a:bodyPr>
          <a:lstStyle/>
          <a:p>
            <a:r>
              <a:rPr lang="en-GB" sz="3000" b="1" dirty="0"/>
              <a:t>Atul John</a:t>
            </a:r>
          </a:p>
        </p:txBody>
      </p:sp>
    </p:spTree>
    <p:extLst>
      <p:ext uri="{BB962C8B-B14F-4D97-AF65-F5344CB8AC3E}">
        <p14:creationId xmlns:p14="http://schemas.microsoft.com/office/powerpoint/2010/main" val="3180100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071AE-7AB9-EE45-97DD-576EC829A454}"/>
              </a:ext>
            </a:extLst>
          </p:cNvPr>
          <p:cNvSpPr>
            <a:spLocks noGrp="1"/>
          </p:cNvSpPr>
          <p:nvPr>
            <p:ph type="title"/>
          </p:nvPr>
        </p:nvSpPr>
        <p:spPr/>
        <p:txBody>
          <a:bodyPr/>
          <a:lstStyle/>
          <a:p>
            <a:r>
              <a:rPr lang="en-GB" b="1" dirty="0"/>
              <a:t>Oral Advocacy</a:t>
            </a:r>
            <a:br>
              <a:rPr lang="en-GB" sz="2800" dirty="0"/>
            </a:br>
            <a:endParaRPr lang="en-US" dirty="0"/>
          </a:p>
        </p:txBody>
      </p:sp>
      <p:sp>
        <p:nvSpPr>
          <p:cNvPr id="3" name="Content Placeholder 2">
            <a:extLst>
              <a:ext uri="{FF2B5EF4-FFF2-40B4-BE49-F238E27FC236}">
                <a16:creationId xmlns:a16="http://schemas.microsoft.com/office/drawing/2014/main" id="{2B754A62-9E1C-A645-8CB5-E07D6A2510E2}"/>
              </a:ext>
            </a:extLst>
          </p:cNvPr>
          <p:cNvSpPr>
            <a:spLocks noGrp="1"/>
          </p:cNvSpPr>
          <p:nvPr>
            <p:ph idx="1"/>
          </p:nvPr>
        </p:nvSpPr>
        <p:spPr>
          <a:xfrm>
            <a:off x="485398" y="2056719"/>
            <a:ext cx="10896600" cy="4486275"/>
          </a:xfrm>
        </p:spPr>
        <p:txBody>
          <a:bodyPr>
            <a:normAutofit fontScale="32500" lnSpcReduction="20000"/>
          </a:bodyPr>
          <a:lstStyle/>
          <a:p>
            <a:pPr marL="0" indent="0">
              <a:buNone/>
            </a:pPr>
            <a:r>
              <a:rPr lang="en-GB" sz="5600" b="1" dirty="0"/>
              <a:t> </a:t>
            </a:r>
            <a:endParaRPr lang="en-GB" sz="5600" dirty="0"/>
          </a:p>
          <a:p>
            <a:pPr lvl="0"/>
            <a:r>
              <a:rPr lang="en-GB" sz="5600" dirty="0"/>
              <a:t>When the judge is ready</a:t>
            </a:r>
            <a:r>
              <a:rPr lang="en-US" sz="5600" dirty="0"/>
              <a:t>, the Senior Appellant opens the moot</a:t>
            </a:r>
            <a:endParaRPr lang="en-GB" sz="5600" dirty="0"/>
          </a:p>
          <a:p>
            <a:pPr lvl="1"/>
            <a:r>
              <a:rPr lang="en-US" sz="4800" dirty="0"/>
              <a:t>First: Introductions</a:t>
            </a:r>
            <a:endParaRPr lang="en-GB" sz="4800" dirty="0"/>
          </a:p>
          <a:p>
            <a:pPr lvl="2"/>
            <a:r>
              <a:rPr lang="en-US" sz="4400" dirty="0"/>
              <a:t>“May it please the court”</a:t>
            </a:r>
            <a:endParaRPr lang="en-GB" sz="4400" dirty="0"/>
          </a:p>
          <a:p>
            <a:pPr lvl="2"/>
            <a:r>
              <a:rPr lang="en-US" sz="4400" dirty="0"/>
              <a:t>Introduces herself and her learned friend</a:t>
            </a:r>
            <a:endParaRPr lang="en-GB" sz="4400" dirty="0"/>
          </a:p>
          <a:p>
            <a:pPr lvl="2"/>
            <a:r>
              <a:rPr lang="en-US" sz="4400" dirty="0"/>
              <a:t>Introduces her learned friend opposite </a:t>
            </a:r>
            <a:endParaRPr lang="en-GB" sz="4400" dirty="0"/>
          </a:p>
          <a:p>
            <a:pPr lvl="1"/>
            <a:r>
              <a:rPr lang="en-US" sz="4800" dirty="0"/>
              <a:t>Next: “a summary of the facts?” (y/n)</a:t>
            </a:r>
            <a:endParaRPr lang="en-GB" sz="4800" dirty="0"/>
          </a:p>
          <a:p>
            <a:pPr lvl="1"/>
            <a:r>
              <a:rPr lang="en-US" sz="4800" dirty="0"/>
              <a:t>BE READY TO GIVE A SUMMARY OF THE FACTS</a:t>
            </a:r>
            <a:endParaRPr lang="en-GB" sz="4800" dirty="0"/>
          </a:p>
          <a:p>
            <a:pPr lvl="0"/>
            <a:r>
              <a:rPr lang="en-US" sz="5600" dirty="0"/>
              <a:t>“With your Ladyship’s permission, may I proceed with my submissions”/ “Obliged”</a:t>
            </a:r>
            <a:endParaRPr lang="en-GB" sz="5600" dirty="0"/>
          </a:p>
          <a:p>
            <a:pPr lvl="0"/>
            <a:r>
              <a:rPr lang="en-US" sz="5600" dirty="0"/>
              <a:t>“It is submitted”/ “In my submission”</a:t>
            </a:r>
            <a:endParaRPr lang="en-GB" sz="5600" dirty="0"/>
          </a:p>
          <a:p>
            <a:pPr lvl="0"/>
            <a:r>
              <a:rPr lang="en-US" sz="5600" dirty="0"/>
              <a:t>“This approach is confirmed </a:t>
            </a:r>
            <a:r>
              <a:rPr lang="en-GB" sz="5600" dirty="0"/>
              <a:t>by Mr Justice Simon Brown in Director of Public Prosecutions and </a:t>
            </a:r>
            <a:r>
              <a:rPr lang="en-GB" sz="5600" dirty="0" err="1"/>
              <a:t>Vivier</a:t>
            </a:r>
            <a:r>
              <a:rPr lang="en-GB" sz="5600" dirty="0"/>
              <a:t>, found at tab 2 of the (A/R) bundle”</a:t>
            </a:r>
          </a:p>
          <a:p>
            <a:pPr lvl="1"/>
            <a:r>
              <a:rPr lang="en-GB" sz="4800" dirty="0"/>
              <a:t>Give the judge time to get to the section</a:t>
            </a:r>
          </a:p>
          <a:p>
            <a:pPr lvl="0"/>
            <a:r>
              <a:rPr lang="en-GB" sz="5600" dirty="0"/>
              <a:t>“May I proceed to my second submission?”</a:t>
            </a:r>
          </a:p>
          <a:p>
            <a:pPr marL="0" indent="0">
              <a:buNone/>
            </a:pPr>
            <a:endParaRPr lang="en-GB" sz="5600" dirty="0"/>
          </a:p>
          <a:p>
            <a:endParaRPr lang="en-US" dirty="0"/>
          </a:p>
        </p:txBody>
      </p:sp>
    </p:spTree>
    <p:extLst>
      <p:ext uri="{BB962C8B-B14F-4D97-AF65-F5344CB8AC3E}">
        <p14:creationId xmlns:p14="http://schemas.microsoft.com/office/powerpoint/2010/main" val="334573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FEEF8-ACAA-4EBB-BA1C-287639D4F8BC}"/>
              </a:ext>
            </a:extLst>
          </p:cNvPr>
          <p:cNvSpPr>
            <a:spLocks noGrp="1"/>
          </p:cNvSpPr>
          <p:nvPr>
            <p:ph type="ctrTitle"/>
          </p:nvPr>
        </p:nvSpPr>
        <p:spPr/>
        <p:txBody>
          <a:bodyPr/>
          <a:lstStyle/>
          <a:p>
            <a:r>
              <a:rPr lang="en-GB" dirty="0"/>
              <a:t>Research</a:t>
            </a:r>
          </a:p>
        </p:txBody>
      </p:sp>
      <p:sp>
        <p:nvSpPr>
          <p:cNvPr id="3" name="Subtitle 2">
            <a:extLst>
              <a:ext uri="{FF2B5EF4-FFF2-40B4-BE49-F238E27FC236}">
                <a16:creationId xmlns:a16="http://schemas.microsoft.com/office/drawing/2014/main" id="{F895F56A-65CA-498A-80D2-1BB89EB32EB7}"/>
              </a:ext>
            </a:extLst>
          </p:cNvPr>
          <p:cNvSpPr>
            <a:spLocks noGrp="1"/>
          </p:cNvSpPr>
          <p:nvPr>
            <p:ph type="subTitle" idx="1"/>
          </p:nvPr>
        </p:nvSpPr>
        <p:spPr/>
        <p:txBody>
          <a:bodyPr/>
          <a:lstStyle/>
          <a:p>
            <a:r>
              <a:rPr lang="en-GB" dirty="0" err="1"/>
              <a:t>Emaan</a:t>
            </a:r>
            <a:r>
              <a:rPr lang="en-GB" dirty="0"/>
              <a:t> Hassan</a:t>
            </a:r>
          </a:p>
        </p:txBody>
      </p:sp>
    </p:spTree>
    <p:extLst>
      <p:ext uri="{BB962C8B-B14F-4D97-AF65-F5344CB8AC3E}">
        <p14:creationId xmlns:p14="http://schemas.microsoft.com/office/powerpoint/2010/main" val="1471254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4CD7-6C14-274B-97B4-8817E9FAEC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DE8D4E7-6053-2E4E-A2DB-800AB0A64A88}"/>
              </a:ext>
            </a:extLst>
          </p:cNvPr>
          <p:cNvSpPr>
            <a:spLocks noGrp="1"/>
          </p:cNvSpPr>
          <p:nvPr>
            <p:ph idx="1"/>
          </p:nvPr>
        </p:nvSpPr>
        <p:spPr/>
        <p:txBody>
          <a:bodyPr>
            <a:normAutofit fontScale="25000" lnSpcReduction="20000"/>
          </a:bodyPr>
          <a:lstStyle/>
          <a:p>
            <a:pPr marL="0" indent="0">
              <a:buNone/>
            </a:pPr>
            <a:r>
              <a:rPr lang="en-US" sz="5600" b="1" dirty="0"/>
              <a:t>Concluding</a:t>
            </a:r>
            <a:endParaRPr lang="en-GB" sz="5600" dirty="0"/>
          </a:p>
          <a:p>
            <a:pPr lvl="0"/>
            <a:r>
              <a:rPr lang="en-US" sz="5600" dirty="0"/>
              <a:t>“My submissions demonstrate</a:t>
            </a:r>
            <a:r>
              <a:rPr lang="is-IS" sz="5600" dirty="0"/>
              <a:t>…”</a:t>
            </a:r>
            <a:endParaRPr lang="en-GB" sz="5600" dirty="0"/>
          </a:p>
          <a:p>
            <a:pPr lvl="0"/>
            <a:r>
              <a:rPr lang="is-IS" sz="5600" dirty="0"/>
              <a:t>Appellants: “reverse the decision of the learned judge”</a:t>
            </a:r>
            <a:endParaRPr lang="en-GB" sz="5600" dirty="0"/>
          </a:p>
          <a:p>
            <a:pPr lvl="0"/>
            <a:r>
              <a:rPr lang="is-IS" sz="5600" dirty="0"/>
              <a:t>Respondents: “uphold the decision of the learned judge”</a:t>
            </a:r>
            <a:endParaRPr lang="en-GB" sz="5600" dirty="0"/>
          </a:p>
          <a:p>
            <a:pPr marL="0" indent="0">
              <a:buNone/>
            </a:pPr>
            <a:endParaRPr lang="en-GB" sz="5600" dirty="0"/>
          </a:p>
          <a:p>
            <a:r>
              <a:rPr lang="en-US" sz="5600" dirty="0"/>
              <a:t>     “Unless I may be of any assistance to your Ladyship I hereby conclude my submissions </a:t>
            </a:r>
            <a:endParaRPr lang="en-GB" sz="5600" dirty="0"/>
          </a:p>
          <a:p>
            <a:pPr marL="0" indent="0">
              <a:buNone/>
            </a:pPr>
            <a:endParaRPr lang="en-GB" sz="5600" dirty="0"/>
          </a:p>
          <a:p>
            <a:pPr lvl="0"/>
            <a:r>
              <a:rPr lang="en-US" sz="5600" dirty="0"/>
              <a:t>No drama, this is not America</a:t>
            </a:r>
            <a:endParaRPr lang="en-GB" sz="5600" dirty="0"/>
          </a:p>
          <a:p>
            <a:pPr lvl="3"/>
            <a:r>
              <a:rPr lang="en-US" sz="4400" dirty="0"/>
              <a:t>DO. NOT. READ. </a:t>
            </a:r>
            <a:endParaRPr lang="en-GB" sz="4400" dirty="0"/>
          </a:p>
          <a:p>
            <a:pPr lvl="1"/>
            <a:r>
              <a:rPr lang="en-US" sz="4800" dirty="0"/>
              <a:t>Mooting is a conversation with the judge</a:t>
            </a:r>
            <a:endParaRPr lang="en-GB" sz="4800" dirty="0"/>
          </a:p>
          <a:p>
            <a:pPr marL="457200" lvl="1" indent="0">
              <a:buNone/>
            </a:pPr>
            <a:r>
              <a:rPr lang="en-US" sz="4800" dirty="0"/>
              <a:t>CAUTION!! Speak formally but naturally</a:t>
            </a:r>
            <a:endParaRPr lang="en-GB" sz="4800" dirty="0"/>
          </a:p>
          <a:p>
            <a:pPr lvl="4"/>
            <a:r>
              <a:rPr lang="en-US" sz="4400" dirty="0"/>
              <a:t>Eye contact is important</a:t>
            </a:r>
            <a:endParaRPr lang="en-GB" sz="4400" dirty="0"/>
          </a:p>
          <a:p>
            <a:pPr lvl="3"/>
            <a:r>
              <a:rPr lang="en-US" sz="4400" dirty="0"/>
              <a:t>Lead the judge</a:t>
            </a:r>
            <a:endParaRPr lang="en-GB" sz="4400" dirty="0"/>
          </a:p>
          <a:p>
            <a:pPr lvl="1"/>
            <a:r>
              <a:rPr lang="en-GB" sz="4800" dirty="0"/>
              <a:t>Minimise case references: what do you </a:t>
            </a:r>
            <a:r>
              <a:rPr lang="en-GB" sz="4800" i="1" dirty="0"/>
              <a:t>need</a:t>
            </a:r>
            <a:r>
              <a:rPr lang="en-GB" sz="4800" dirty="0"/>
              <a:t> to use? </a:t>
            </a:r>
          </a:p>
          <a:p>
            <a:pPr lvl="1"/>
            <a:r>
              <a:rPr lang="en-GB" sz="4800" dirty="0"/>
              <a:t>Read your judge’s body language: is she finding the passage in your bundle? </a:t>
            </a:r>
          </a:p>
          <a:p>
            <a:pPr lvl="1"/>
            <a:r>
              <a:rPr lang="en-GB" sz="4800" dirty="0"/>
              <a:t>Is she “with you” ?</a:t>
            </a:r>
          </a:p>
          <a:p>
            <a:endParaRPr lang="en-US" dirty="0"/>
          </a:p>
        </p:txBody>
      </p:sp>
    </p:spTree>
    <p:extLst>
      <p:ext uri="{BB962C8B-B14F-4D97-AF65-F5344CB8AC3E}">
        <p14:creationId xmlns:p14="http://schemas.microsoft.com/office/powerpoint/2010/main" val="326706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53B9-8308-514E-8C10-3C84AB060A2F}"/>
              </a:ext>
            </a:extLst>
          </p:cNvPr>
          <p:cNvSpPr>
            <a:spLocks noGrp="1"/>
          </p:cNvSpPr>
          <p:nvPr>
            <p:ph type="title"/>
          </p:nvPr>
        </p:nvSpPr>
        <p:spPr/>
        <p:txBody>
          <a:bodyPr/>
          <a:lstStyle/>
          <a:p>
            <a:r>
              <a:rPr lang="en-US" u="sng" dirty="0"/>
              <a:t>The pros in action…</a:t>
            </a:r>
          </a:p>
        </p:txBody>
      </p:sp>
      <p:sp>
        <p:nvSpPr>
          <p:cNvPr id="3" name="Content Placeholder 2">
            <a:extLst>
              <a:ext uri="{FF2B5EF4-FFF2-40B4-BE49-F238E27FC236}">
                <a16:creationId xmlns:a16="http://schemas.microsoft.com/office/drawing/2014/main" id="{F60C850C-1075-E044-8849-E6E1C52F9091}"/>
              </a:ext>
            </a:extLst>
          </p:cNvPr>
          <p:cNvSpPr>
            <a:spLocks noGrp="1"/>
          </p:cNvSpPr>
          <p:nvPr>
            <p:ph idx="1"/>
          </p:nvPr>
        </p:nvSpPr>
        <p:spPr/>
        <p:txBody>
          <a:bodyPr/>
          <a:lstStyle/>
          <a:p>
            <a:pPr marL="0" indent="0">
              <a:buNone/>
            </a:pPr>
            <a:r>
              <a:rPr lang="en-GB" dirty="0">
                <a:hlinkClick r:id="rId2"/>
              </a:rPr>
              <a:t>https://www.youtube.com/watch?v=1XQZJ-VwCEc&amp;t=103s</a:t>
            </a:r>
            <a:endParaRPr lang="en-US" dirty="0"/>
          </a:p>
        </p:txBody>
      </p:sp>
    </p:spTree>
    <p:extLst>
      <p:ext uri="{BB962C8B-B14F-4D97-AF65-F5344CB8AC3E}">
        <p14:creationId xmlns:p14="http://schemas.microsoft.com/office/powerpoint/2010/main" val="2194147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8F4D-735F-4E91-A0A9-6D96F2311B02}"/>
              </a:ext>
            </a:extLst>
          </p:cNvPr>
          <p:cNvSpPr>
            <a:spLocks noGrp="1"/>
          </p:cNvSpPr>
          <p:nvPr>
            <p:ph type="title"/>
          </p:nvPr>
        </p:nvSpPr>
        <p:spPr/>
        <p:txBody>
          <a:bodyPr/>
          <a:lstStyle/>
          <a:p>
            <a:r>
              <a:rPr lang="en-GB" dirty="0"/>
              <a:t>Annotating and Dissecting the Moot Problem</a:t>
            </a:r>
          </a:p>
        </p:txBody>
      </p:sp>
      <p:sp>
        <p:nvSpPr>
          <p:cNvPr id="3" name="Content Placeholder 2">
            <a:extLst>
              <a:ext uri="{FF2B5EF4-FFF2-40B4-BE49-F238E27FC236}">
                <a16:creationId xmlns:a16="http://schemas.microsoft.com/office/drawing/2014/main" id="{04F14214-4A15-492C-B8CF-17A8783660E5}"/>
              </a:ext>
            </a:extLst>
          </p:cNvPr>
          <p:cNvSpPr>
            <a:spLocks noGrp="1"/>
          </p:cNvSpPr>
          <p:nvPr>
            <p:ph idx="1"/>
          </p:nvPr>
        </p:nvSpPr>
        <p:spPr/>
        <p:txBody>
          <a:bodyPr/>
          <a:lstStyle/>
          <a:p>
            <a:pPr lvl="1"/>
            <a:r>
              <a:rPr lang="en-GB" dirty="0"/>
              <a:t>What are the material facts?</a:t>
            </a:r>
          </a:p>
          <a:p>
            <a:pPr lvl="1"/>
            <a:r>
              <a:rPr lang="en-GB" dirty="0"/>
              <a:t>What are the key issues involved? E.g. contract law – offer and acceptance</a:t>
            </a:r>
          </a:p>
          <a:p>
            <a:pPr lvl="1"/>
            <a:r>
              <a:rPr lang="en-GB" dirty="0"/>
              <a:t>What points do the grounds of appeal raise? E.g. whether an ‘offer’ truly constitutes an offer or merely an invitation to treat</a:t>
            </a:r>
          </a:p>
          <a:p>
            <a:pPr lvl="1"/>
            <a:r>
              <a:rPr lang="en-GB" dirty="0"/>
              <a:t>A good starting point is asking whether you have learned the content in lectures, and referring to your lecture notes for a skeleton of the topic,  including key cases.</a:t>
            </a:r>
          </a:p>
          <a:p>
            <a:pPr lvl="1"/>
            <a:endParaRPr lang="en-GB" dirty="0"/>
          </a:p>
          <a:p>
            <a:pPr lvl="1"/>
            <a:endParaRPr lang="en-GB" dirty="0"/>
          </a:p>
          <a:p>
            <a:pPr lvl="1"/>
            <a:endParaRPr lang="en-GB" dirty="0"/>
          </a:p>
          <a:p>
            <a:pPr marL="457200" lvl="1" indent="0">
              <a:buNone/>
            </a:pPr>
            <a:endParaRPr lang="en-GB" dirty="0"/>
          </a:p>
        </p:txBody>
      </p:sp>
    </p:spTree>
    <p:extLst>
      <p:ext uri="{BB962C8B-B14F-4D97-AF65-F5344CB8AC3E}">
        <p14:creationId xmlns:p14="http://schemas.microsoft.com/office/powerpoint/2010/main" val="131780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B9444-1426-47E7-A7D9-8B8008D35963}"/>
              </a:ext>
            </a:extLst>
          </p:cNvPr>
          <p:cNvSpPr>
            <a:spLocks noGrp="1"/>
          </p:cNvSpPr>
          <p:nvPr>
            <p:ph type="title"/>
          </p:nvPr>
        </p:nvSpPr>
        <p:spPr/>
        <p:txBody>
          <a:bodyPr/>
          <a:lstStyle/>
          <a:p>
            <a:r>
              <a:rPr lang="en-GB" dirty="0"/>
              <a:t>Building your research</a:t>
            </a:r>
          </a:p>
        </p:txBody>
      </p:sp>
      <p:sp>
        <p:nvSpPr>
          <p:cNvPr id="3" name="Content Placeholder 2">
            <a:extLst>
              <a:ext uri="{FF2B5EF4-FFF2-40B4-BE49-F238E27FC236}">
                <a16:creationId xmlns:a16="http://schemas.microsoft.com/office/drawing/2014/main" id="{D4B0A336-4BCD-4EBD-8274-020D2646586A}"/>
              </a:ext>
            </a:extLst>
          </p:cNvPr>
          <p:cNvSpPr>
            <a:spLocks noGrp="1"/>
          </p:cNvSpPr>
          <p:nvPr>
            <p:ph idx="1"/>
          </p:nvPr>
        </p:nvSpPr>
        <p:spPr/>
        <p:txBody>
          <a:bodyPr>
            <a:normAutofit fontScale="70000" lnSpcReduction="20000"/>
          </a:bodyPr>
          <a:lstStyle/>
          <a:p>
            <a:r>
              <a:rPr lang="en-GB" dirty="0">
                <a:solidFill>
                  <a:srgbClr val="FF0000"/>
                </a:solidFill>
              </a:rPr>
              <a:t>Start by gaining a broad grasp of the topic by reading a textbook </a:t>
            </a:r>
            <a:r>
              <a:rPr lang="en-GB" dirty="0"/>
              <a:t>chapter (which is perhaps also on your reading list!) E.g. Chen Wishart or Ewan McKendrick </a:t>
            </a:r>
          </a:p>
          <a:p>
            <a:r>
              <a:rPr lang="en-GB" sz="2000" dirty="0"/>
              <a:t>The textbook will guide you on the key cases </a:t>
            </a:r>
            <a:r>
              <a:rPr lang="en-GB" sz="2000" i="1" dirty="0"/>
              <a:t>for</a:t>
            </a:r>
            <a:r>
              <a:rPr lang="en-GB" sz="2000" dirty="0"/>
              <a:t> and </a:t>
            </a:r>
            <a:r>
              <a:rPr lang="en-GB" sz="2000" i="1" dirty="0"/>
              <a:t>against</a:t>
            </a:r>
            <a:r>
              <a:rPr lang="en-GB" sz="2000" dirty="0"/>
              <a:t> your ground of appeal. Make a list of the key cases.</a:t>
            </a:r>
          </a:p>
          <a:p>
            <a:r>
              <a:rPr lang="en-GB" dirty="0">
                <a:solidFill>
                  <a:srgbClr val="FF0000"/>
                </a:solidFill>
              </a:rPr>
              <a:t>Identify the cases </a:t>
            </a:r>
            <a:r>
              <a:rPr lang="en-GB" dirty="0"/>
              <a:t>that strengthen your ground of appeal most by reading through the cases (in full, but can be skimmed).</a:t>
            </a:r>
          </a:p>
          <a:p>
            <a:r>
              <a:rPr lang="en-GB" sz="2100" dirty="0"/>
              <a:t>Westlaw and Lexis Library can give you access to cases in full. These websites will also point you to additional cases the textbook has not cited that are relevant to the specific area of law.</a:t>
            </a:r>
          </a:p>
          <a:p>
            <a:r>
              <a:rPr lang="en-GB" sz="2100" dirty="0"/>
              <a:t>Highlight the main arguments that you can employ in your case. Also be attentive to any points in cases that may weaken your argument and prepare a counter argument for them.</a:t>
            </a:r>
          </a:p>
          <a:p>
            <a:r>
              <a:rPr lang="en-GB" sz="2100" dirty="0"/>
              <a:t>Pay attention to arguments deployed by counsel on both sides, and the judgement. </a:t>
            </a:r>
          </a:p>
          <a:p>
            <a:r>
              <a:rPr lang="en-GB" sz="3000" dirty="0">
                <a:solidFill>
                  <a:srgbClr val="FF0000"/>
                </a:solidFill>
              </a:rPr>
              <a:t>Select the cases that strengthen your case most, </a:t>
            </a:r>
            <a:r>
              <a:rPr lang="en-GB" sz="3000" dirty="0"/>
              <a:t>and build on their arguments.</a:t>
            </a:r>
          </a:p>
          <a:p>
            <a:r>
              <a:rPr lang="en-GB" sz="1900" dirty="0"/>
              <a:t>Perhaps 3-4 cases.</a:t>
            </a:r>
          </a:p>
        </p:txBody>
      </p:sp>
    </p:spTree>
    <p:extLst>
      <p:ext uri="{BB962C8B-B14F-4D97-AF65-F5344CB8AC3E}">
        <p14:creationId xmlns:p14="http://schemas.microsoft.com/office/powerpoint/2010/main" val="2196897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8C3D-0E48-4530-80F4-15F0AE56A917}"/>
              </a:ext>
            </a:extLst>
          </p:cNvPr>
          <p:cNvSpPr>
            <a:spLocks noGrp="1"/>
          </p:cNvSpPr>
          <p:nvPr>
            <p:ph type="title"/>
          </p:nvPr>
        </p:nvSpPr>
        <p:spPr/>
        <p:txBody>
          <a:bodyPr/>
          <a:lstStyle/>
          <a:p>
            <a:r>
              <a:rPr lang="en-GB" dirty="0"/>
              <a:t>A guide to authority of cases</a:t>
            </a:r>
          </a:p>
        </p:txBody>
      </p:sp>
      <p:sp>
        <p:nvSpPr>
          <p:cNvPr id="3" name="Content Placeholder 2">
            <a:extLst>
              <a:ext uri="{FF2B5EF4-FFF2-40B4-BE49-F238E27FC236}">
                <a16:creationId xmlns:a16="http://schemas.microsoft.com/office/drawing/2014/main" id="{260A9C8C-79B4-4354-84F5-BFD708CC132D}"/>
              </a:ext>
            </a:extLst>
          </p:cNvPr>
          <p:cNvSpPr>
            <a:spLocks noGrp="1"/>
          </p:cNvSpPr>
          <p:nvPr>
            <p:ph idx="1"/>
          </p:nvPr>
        </p:nvSpPr>
        <p:spPr/>
        <p:txBody>
          <a:bodyPr>
            <a:normAutofit/>
          </a:bodyPr>
          <a:lstStyle/>
          <a:p>
            <a:pPr marL="0" indent="0">
              <a:buNone/>
            </a:pPr>
            <a:r>
              <a:rPr lang="en-GB" dirty="0">
                <a:solidFill>
                  <a:srgbClr val="FF0000"/>
                </a:solidFill>
              </a:rPr>
              <a:t>There exists a hierarchy in the authoritativeness of law reports.</a:t>
            </a:r>
          </a:p>
          <a:p>
            <a:r>
              <a:rPr lang="en-GB" u="sng" dirty="0"/>
              <a:t>Top drawer: </a:t>
            </a:r>
            <a:r>
              <a:rPr lang="en-GB" dirty="0"/>
              <a:t>official reports: Appeals Cases (AC), Queens Bench Division (QBD), Chancery Reports (Ch), Family Law Reports (Fam)</a:t>
            </a:r>
          </a:p>
          <a:p>
            <a:r>
              <a:rPr lang="en-GB" u="sng" dirty="0"/>
              <a:t>Second tier: </a:t>
            </a:r>
            <a:r>
              <a:rPr lang="en-GB" dirty="0"/>
              <a:t>All England Law Reports (All-ER) and Weekly Law Reports (WLR) if case is not in the official reports above</a:t>
            </a:r>
          </a:p>
          <a:p>
            <a:r>
              <a:rPr lang="en-GB" u="sng" dirty="0"/>
              <a:t>Third tier: </a:t>
            </a:r>
            <a:r>
              <a:rPr lang="en-GB" dirty="0"/>
              <a:t>specialist law reports e.g. Industrial Relations Law Reports</a:t>
            </a:r>
          </a:p>
          <a:p>
            <a:r>
              <a:rPr lang="en-GB" u="sng" dirty="0"/>
              <a:t>Fourth tier: </a:t>
            </a:r>
            <a:r>
              <a:rPr lang="en-GB" dirty="0"/>
              <a:t>if it is not in any of the above reports but </a:t>
            </a:r>
            <a:r>
              <a:rPr lang="en-GB" dirty="0" err="1"/>
              <a:t>reorted</a:t>
            </a:r>
            <a:r>
              <a:rPr lang="en-GB" dirty="0"/>
              <a:t> elsewhere, then that report may be used</a:t>
            </a:r>
          </a:p>
          <a:p>
            <a:r>
              <a:rPr lang="en-GB" u="sng" dirty="0"/>
              <a:t>Fifth tier: </a:t>
            </a:r>
            <a:r>
              <a:rPr lang="en-GB" dirty="0"/>
              <a:t>the official transcript, obtained from BAILII.</a:t>
            </a:r>
          </a:p>
        </p:txBody>
      </p:sp>
    </p:spTree>
    <p:extLst>
      <p:ext uri="{BB962C8B-B14F-4D97-AF65-F5344CB8AC3E}">
        <p14:creationId xmlns:p14="http://schemas.microsoft.com/office/powerpoint/2010/main" val="388766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48B6-3056-43E9-954D-AC655C7526CE}"/>
              </a:ext>
            </a:extLst>
          </p:cNvPr>
          <p:cNvSpPr>
            <a:spLocks noGrp="1"/>
          </p:cNvSpPr>
          <p:nvPr>
            <p:ph type="title"/>
          </p:nvPr>
        </p:nvSpPr>
        <p:spPr/>
        <p:txBody>
          <a:bodyPr/>
          <a:lstStyle/>
          <a:p>
            <a:r>
              <a:rPr lang="en-GB" dirty="0"/>
              <a:t>Additional Resources</a:t>
            </a:r>
          </a:p>
        </p:txBody>
      </p:sp>
      <p:sp>
        <p:nvSpPr>
          <p:cNvPr id="3" name="Content Placeholder 2">
            <a:extLst>
              <a:ext uri="{FF2B5EF4-FFF2-40B4-BE49-F238E27FC236}">
                <a16:creationId xmlns:a16="http://schemas.microsoft.com/office/drawing/2014/main" id="{1FD8653E-831E-4588-B8AF-FAE36058DCF9}"/>
              </a:ext>
            </a:extLst>
          </p:cNvPr>
          <p:cNvSpPr>
            <a:spLocks noGrp="1"/>
          </p:cNvSpPr>
          <p:nvPr>
            <p:ph idx="1"/>
          </p:nvPr>
        </p:nvSpPr>
        <p:spPr/>
        <p:txBody>
          <a:bodyPr>
            <a:normAutofit lnSpcReduction="10000"/>
          </a:bodyPr>
          <a:lstStyle/>
          <a:p>
            <a:r>
              <a:rPr lang="en-GB" dirty="0"/>
              <a:t>Practitioner’s Book e.g.</a:t>
            </a:r>
          </a:p>
          <a:p>
            <a:pPr>
              <a:buFont typeface="Courier New" panose="02070309020205020404" pitchFamily="49" charset="0"/>
              <a:buChar char="o"/>
            </a:pPr>
            <a:r>
              <a:rPr lang="en-GB" sz="1600" dirty="0"/>
              <a:t>Chitty on Contracts</a:t>
            </a:r>
          </a:p>
          <a:p>
            <a:pPr>
              <a:buFont typeface="Courier New" panose="02070309020205020404" pitchFamily="49" charset="0"/>
              <a:buChar char="o"/>
            </a:pPr>
            <a:r>
              <a:rPr lang="en-GB" sz="1600" dirty="0"/>
              <a:t>Clerk and Lindsell on Tort</a:t>
            </a:r>
          </a:p>
          <a:p>
            <a:pPr>
              <a:buFont typeface="Courier New" panose="02070309020205020404" pitchFamily="49" charset="0"/>
              <a:buChar char="o"/>
            </a:pPr>
            <a:r>
              <a:rPr lang="en-GB" sz="1600" dirty="0"/>
              <a:t>Archbold on Criminal Pleadings</a:t>
            </a:r>
          </a:p>
          <a:p>
            <a:pPr>
              <a:buFont typeface="Courier New" panose="02070309020205020404" pitchFamily="49" charset="0"/>
              <a:buChar char="o"/>
            </a:pPr>
            <a:r>
              <a:rPr lang="en-GB" sz="1600" dirty="0"/>
              <a:t>McGregor on Damages</a:t>
            </a:r>
          </a:p>
          <a:p>
            <a:r>
              <a:rPr lang="en-GB" sz="1600" dirty="0"/>
              <a:t>These state the law as it stands, not engaging in theoretical debates.</a:t>
            </a:r>
          </a:p>
          <a:p>
            <a:r>
              <a:rPr lang="en-GB" sz="1600" dirty="0"/>
              <a:t>What you can gain: an understanding of the law and relevant cases </a:t>
            </a:r>
          </a:p>
          <a:p>
            <a:r>
              <a:rPr lang="en-GB" dirty="0"/>
              <a:t>Academic articles?</a:t>
            </a:r>
          </a:p>
          <a:p>
            <a:r>
              <a:rPr lang="en-GB" sz="1600" dirty="0"/>
              <a:t>Perhaps useful for your understanding and to identify nuanced arguments, but not legally binding literature.</a:t>
            </a:r>
          </a:p>
          <a:p>
            <a:endParaRPr lang="en-GB" dirty="0"/>
          </a:p>
          <a:p>
            <a:endParaRPr lang="en-GB" dirty="0"/>
          </a:p>
        </p:txBody>
      </p:sp>
    </p:spTree>
    <p:extLst>
      <p:ext uri="{BB962C8B-B14F-4D97-AF65-F5344CB8AC3E}">
        <p14:creationId xmlns:p14="http://schemas.microsoft.com/office/powerpoint/2010/main" val="10210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Bundle Preparation</a:t>
            </a:r>
          </a:p>
        </p:txBody>
      </p:sp>
      <p:sp>
        <p:nvSpPr>
          <p:cNvPr id="3" name="Subtitle 2"/>
          <p:cNvSpPr>
            <a:spLocks noGrp="1"/>
          </p:cNvSpPr>
          <p:nvPr>
            <p:ph type="subTitle" idx="1"/>
          </p:nvPr>
        </p:nvSpPr>
        <p:spPr/>
        <p:txBody>
          <a:bodyPr>
            <a:noAutofit/>
          </a:bodyPr>
          <a:lstStyle/>
          <a:p>
            <a:r>
              <a:rPr lang="en-GB" sz="3000" b="1" dirty="0"/>
              <a:t>Alicia Lim</a:t>
            </a:r>
          </a:p>
        </p:txBody>
      </p:sp>
    </p:spTree>
    <p:extLst>
      <p:ext uri="{BB962C8B-B14F-4D97-AF65-F5344CB8AC3E}">
        <p14:creationId xmlns:p14="http://schemas.microsoft.com/office/powerpoint/2010/main" val="410613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8EFD0-16C3-7646-9F65-53FF23F39B02}"/>
              </a:ext>
            </a:extLst>
          </p:cNvPr>
          <p:cNvSpPr>
            <a:spLocks noGrp="1"/>
          </p:cNvSpPr>
          <p:nvPr>
            <p:ph type="title"/>
          </p:nvPr>
        </p:nvSpPr>
        <p:spPr/>
        <p:txBody>
          <a:bodyPr/>
          <a:lstStyle/>
          <a:p>
            <a:r>
              <a:rPr lang="en-US"/>
              <a:t>Bundle</a:t>
            </a:r>
            <a:endParaRPr lang="en-US" dirty="0"/>
          </a:p>
        </p:txBody>
      </p:sp>
      <p:graphicFrame>
        <p:nvGraphicFramePr>
          <p:cNvPr id="4" name="Content Placeholder 3">
            <a:extLst>
              <a:ext uri="{FF2B5EF4-FFF2-40B4-BE49-F238E27FC236}">
                <a16:creationId xmlns:a16="http://schemas.microsoft.com/office/drawing/2014/main" id="{611592AC-46F5-314A-A819-A8861BC5719C}"/>
              </a:ext>
            </a:extLst>
          </p:cNvPr>
          <p:cNvGraphicFramePr>
            <a:graphicFrameLocks noGrp="1"/>
          </p:cNvGraphicFramePr>
          <p:nvPr>
            <p:ph idx="1"/>
            <p:extLst>
              <p:ext uri="{D42A27DB-BD31-4B8C-83A1-F6EECF244321}">
                <p14:modId xmlns:p14="http://schemas.microsoft.com/office/powerpoint/2010/main" val="1227185026"/>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760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773B25-829E-6745-A624-8C21A17A11C4}"/>
              </a:ext>
            </a:extLst>
          </p:cNvPr>
          <p:cNvSpPr>
            <a:spLocks noGrp="1"/>
          </p:cNvSpPr>
          <p:nvPr>
            <p:ph type="title"/>
          </p:nvPr>
        </p:nvSpPr>
        <p:spPr/>
        <p:txBody>
          <a:bodyPr/>
          <a:lstStyle/>
          <a:p>
            <a:r>
              <a:rPr lang="en-US" dirty="0"/>
              <a:t>Bundle</a:t>
            </a:r>
          </a:p>
        </p:txBody>
      </p:sp>
      <p:sp>
        <p:nvSpPr>
          <p:cNvPr id="5" name="Content Placeholder 4">
            <a:extLst>
              <a:ext uri="{FF2B5EF4-FFF2-40B4-BE49-F238E27FC236}">
                <a16:creationId xmlns:a16="http://schemas.microsoft.com/office/drawing/2014/main" id="{A6CE0E6A-DBDB-F64B-8861-A41C2593BE8C}"/>
              </a:ext>
            </a:extLst>
          </p:cNvPr>
          <p:cNvSpPr>
            <a:spLocks noGrp="1"/>
          </p:cNvSpPr>
          <p:nvPr>
            <p:ph idx="1"/>
          </p:nvPr>
        </p:nvSpPr>
        <p:spPr/>
        <p:txBody>
          <a:bodyPr>
            <a:normAutofit/>
          </a:bodyPr>
          <a:lstStyle/>
          <a:p>
            <a:pPr marL="0" indent="0">
              <a:buNone/>
            </a:pPr>
            <a:endParaRPr lang="en-US" sz="2200" dirty="0"/>
          </a:p>
          <a:p>
            <a:r>
              <a:rPr lang="en-US" sz="2200" dirty="0"/>
              <a:t>Check rulebook - printing? Combined? </a:t>
            </a:r>
          </a:p>
          <a:p>
            <a:endParaRPr lang="en-US" sz="2200" dirty="0"/>
          </a:p>
          <a:p>
            <a:r>
              <a:rPr lang="en-US" sz="2200" dirty="0"/>
              <a:t>Tab and highlight in a ring folder + labelling post-it</a:t>
            </a:r>
          </a:p>
          <a:p>
            <a:endParaRPr lang="en-US" sz="2200" dirty="0"/>
          </a:p>
          <a:p>
            <a:r>
              <a:rPr lang="en-US" sz="2200" dirty="0"/>
              <a:t>Don’t leave it too late!</a:t>
            </a:r>
          </a:p>
        </p:txBody>
      </p:sp>
    </p:spTree>
    <p:extLst>
      <p:ext uri="{BB962C8B-B14F-4D97-AF65-F5344CB8AC3E}">
        <p14:creationId xmlns:p14="http://schemas.microsoft.com/office/powerpoint/2010/main" val="366296272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{BAC123E7-9882-D741-992E-219CA3E95A22}tf10001072</Template>
  <TotalTime>1193</TotalTime>
  <Words>995</Words>
  <Application>Microsoft Macintosh PowerPoint</Application>
  <PresentationFormat>Widescreen</PresentationFormat>
  <Paragraphs>124</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Courier New</vt:lpstr>
      <vt:lpstr>Franklin Gothic Book</vt:lpstr>
      <vt:lpstr>Crop</vt:lpstr>
      <vt:lpstr>Introduction to Mooting Seminar – Lent Term – Thursday 23 January 2020</vt:lpstr>
      <vt:lpstr>Research</vt:lpstr>
      <vt:lpstr>Annotating and Dissecting the Moot Problem</vt:lpstr>
      <vt:lpstr>Building your research</vt:lpstr>
      <vt:lpstr>A guide to authority of cases</vt:lpstr>
      <vt:lpstr>Additional Resources</vt:lpstr>
      <vt:lpstr>Bundle Preparation</vt:lpstr>
      <vt:lpstr>Bundle</vt:lpstr>
      <vt:lpstr>Bundle</vt:lpstr>
      <vt:lpstr>Skeleton argument </vt:lpstr>
      <vt:lpstr>PowerPoint Presentation</vt:lpstr>
      <vt:lpstr>Mooting Etiquette </vt:lpstr>
      <vt:lpstr>Why care about mooting etiquette? </vt:lpstr>
      <vt:lpstr>BASICS</vt:lpstr>
      <vt:lpstr>Answering questions </vt:lpstr>
      <vt:lpstr>Senior Appellant formalities </vt:lpstr>
      <vt:lpstr>Etiquette for submissions </vt:lpstr>
      <vt:lpstr>Oral advocacy</vt:lpstr>
      <vt:lpstr>Oral Advocacy </vt:lpstr>
      <vt:lpstr>PowerPoint Presentation</vt:lpstr>
      <vt:lpstr>The pros in action…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Bundles</dc:title>
  <dc:creator>Alicia Lim</dc:creator>
  <cp:lastModifiedBy>Gauthier Jacqmin</cp:lastModifiedBy>
  <cp:revision>5</cp:revision>
  <cp:lastPrinted>2020-01-16T15:42:46Z</cp:lastPrinted>
  <dcterms:created xsi:type="dcterms:W3CDTF">2020-01-16T15:19:25Z</dcterms:created>
  <dcterms:modified xsi:type="dcterms:W3CDTF">2020-01-23T16:13:23Z</dcterms:modified>
</cp:coreProperties>
</file>